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4" r:id="rId7"/>
    <p:sldId id="265" r:id="rId8"/>
    <p:sldId id="261" r:id="rId9"/>
    <p:sldId id="266" r:id="rId10"/>
    <p:sldId id="267" r:id="rId11"/>
    <p:sldId id="268" r:id="rId12"/>
    <p:sldId id="269" r:id="rId13"/>
    <p:sldId id="270" r:id="rId14"/>
    <p:sldId id="262" r:id="rId15"/>
    <p:sldId id="263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50346D-1FF0-4B3C-B341-691D3CB7BCDC}" v="65" dt="2022-06-19T13:34:03.849"/>
    <p1510:client id="{2633BB5A-63A6-42CF-84B2-AF4BD343A3F2}" v="131" dt="2022-01-27T21:31:37.450"/>
    <p1510:client id="{6F6D9856-BCEA-4B71-A626-EB4BC233C351}" v="167" dt="2022-06-16T21:47:51.837"/>
    <p1510:client id="{A5BCA7C9-8E9F-4ED8-B65C-72611ED1DFD4}" v="113" dt="2022-01-28T11:41:27.004"/>
    <p1510:client id="{A6A77FA0-8103-41E5-8416-3CC6F83F5488}" v="20" dt="2022-06-19T20:23:47.403"/>
    <p1510:client id="{EEB3672E-8042-4354-9BE1-4E2630325A81}" v="4" dt="2022-06-19T08:40:47.168"/>
    <p1510:client id="{F147CA6A-4F04-49FE-A1CA-0847A3D0CAA7}" v="42" dt="2022-01-28T13:26:56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tr-TR" sz="3200" b="1" dirty="0" err="1">
                <a:ea typeface="+mj-lt"/>
                <a:cs typeface="+mj-lt"/>
              </a:rPr>
              <a:t>Clinical</a:t>
            </a:r>
            <a:r>
              <a:rPr lang="tr-TR" sz="3200" b="1" dirty="0">
                <a:ea typeface="+mj-lt"/>
                <a:cs typeface="+mj-lt"/>
              </a:rPr>
              <a:t> </a:t>
            </a:r>
            <a:r>
              <a:rPr lang="tr-TR" sz="3200" b="1" dirty="0" err="1">
                <a:ea typeface="+mj-lt"/>
                <a:cs typeface="+mj-lt"/>
              </a:rPr>
              <a:t>Support</a:t>
            </a:r>
            <a:r>
              <a:rPr lang="tr-TR" sz="3200" b="1" dirty="0">
                <a:ea typeface="+mj-lt"/>
                <a:cs typeface="+mj-lt"/>
              </a:rPr>
              <a:t> Mobile Application Development </a:t>
            </a:r>
            <a:r>
              <a:rPr lang="tr-TR" sz="3200" b="1" dirty="0" err="1">
                <a:ea typeface="+mj-lt"/>
                <a:cs typeface="+mj-lt"/>
              </a:rPr>
              <a:t>for</a:t>
            </a:r>
            <a:r>
              <a:rPr lang="tr-TR" sz="3200" b="1" dirty="0">
                <a:ea typeface="+mj-lt"/>
                <a:cs typeface="+mj-lt"/>
              </a:rPr>
              <a:t> </a:t>
            </a:r>
            <a:r>
              <a:rPr lang="tr-TR" sz="3200" b="1" dirty="0" err="1">
                <a:ea typeface="+mj-lt"/>
                <a:cs typeface="+mj-lt"/>
              </a:rPr>
              <a:t>Histopathology</a:t>
            </a:r>
            <a:r>
              <a:rPr lang="tr-TR" sz="3200" b="1" dirty="0">
                <a:ea typeface="+mj-lt"/>
                <a:cs typeface="+mj-lt"/>
              </a:rPr>
              <a:t> </a:t>
            </a:r>
            <a:r>
              <a:rPr lang="tr-TR" sz="3200" b="1" dirty="0" err="1">
                <a:ea typeface="+mj-lt"/>
                <a:cs typeface="+mj-lt"/>
              </a:rPr>
              <a:t>Images</a:t>
            </a:r>
            <a:r>
              <a:rPr lang="tr-TR" sz="3200" b="1" dirty="0">
                <a:ea typeface="+mj-lt"/>
                <a:cs typeface="+mj-lt"/>
              </a:rPr>
              <a:t> of </a:t>
            </a:r>
            <a:r>
              <a:rPr lang="tr-TR" sz="3200" b="1" dirty="0" err="1">
                <a:ea typeface="+mj-lt"/>
                <a:cs typeface="+mj-lt"/>
              </a:rPr>
              <a:t>Lung</a:t>
            </a:r>
            <a:r>
              <a:rPr lang="tr-TR" sz="3200" b="1" dirty="0">
                <a:ea typeface="+mj-lt"/>
                <a:cs typeface="+mj-lt"/>
              </a:rPr>
              <a:t> </a:t>
            </a:r>
            <a:r>
              <a:rPr lang="tr-TR" sz="3200" b="1" dirty="0" err="1">
                <a:ea typeface="+mj-lt"/>
                <a:cs typeface="+mj-lt"/>
              </a:rPr>
              <a:t>Cancer</a:t>
            </a:r>
            <a:r>
              <a:rPr lang="tr-TR" sz="3200" b="1" dirty="0">
                <a:ea typeface="+mj-lt"/>
                <a:cs typeface="+mj-lt"/>
              </a:rPr>
              <a:t> </a:t>
            </a:r>
          </a:p>
          <a:p>
            <a:pPr algn="l"/>
            <a:br>
              <a:rPr lang="en-US" sz="2200" dirty="0"/>
            </a:br>
            <a:endParaRPr lang="en-US" sz="220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/>
            <a:endParaRPr lang="tr-TR" sz="2000"/>
          </a:p>
          <a:p>
            <a:r>
              <a:rPr lang="tr-TR" b="1" dirty="0" err="1">
                <a:ea typeface="+mn-lt"/>
                <a:cs typeface="+mn-lt"/>
              </a:rPr>
              <a:t>Senior</a:t>
            </a:r>
            <a:r>
              <a:rPr lang="tr-TR" b="1" dirty="0">
                <a:ea typeface="+mn-lt"/>
                <a:cs typeface="+mn-lt"/>
              </a:rPr>
              <a:t> Design Project 2021-2022</a:t>
            </a:r>
            <a:endParaRPr lang="tr-TR" dirty="0"/>
          </a:p>
          <a:p>
            <a:r>
              <a:rPr lang="en-US" dirty="0"/>
              <a:t>Emre Taşkın</a:t>
            </a:r>
            <a:br>
              <a:rPr lang="en-US" dirty="0"/>
            </a:br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Resim 5" descr="metin, kişi, yeşil, işaret içeren bir resim&#10;&#10;Açıklama otomatik olarak oluşturuldu">
            <a:extLst>
              <a:ext uri="{FF2B5EF4-FFF2-40B4-BE49-F238E27FC236}">
                <a16:creationId xmlns:a16="http://schemas.microsoft.com/office/drawing/2014/main" id="{8C93C6E8-DFA7-4234-ACA4-174F6F937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8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Resim 5">
            <a:extLst>
              <a:ext uri="{FF2B5EF4-FFF2-40B4-BE49-F238E27FC236}">
                <a16:creationId xmlns:a16="http://schemas.microsoft.com/office/drawing/2014/main" id="{95006772-50C0-4B6D-853F-1C7B3B2F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660" y="127051"/>
            <a:ext cx="1100292" cy="188441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9B501D2-8426-41DF-BBEE-B76A2FCED444}"/>
              </a:ext>
            </a:extLst>
          </p:cNvPr>
          <p:cNvSpPr txBox="1"/>
          <p:nvPr/>
        </p:nvSpPr>
        <p:spPr>
          <a:xfrm>
            <a:off x="4867275" y="334327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/>
              <a:t>Metin eklemek için tıklayın</a:t>
            </a:r>
          </a:p>
        </p:txBody>
      </p:sp>
      <p:pic>
        <p:nvPicPr>
          <p:cNvPr id="6" name="Resim 8">
            <a:extLst>
              <a:ext uri="{FF2B5EF4-FFF2-40B4-BE49-F238E27FC236}">
                <a16:creationId xmlns:a16="http://schemas.microsoft.com/office/drawing/2014/main" id="{4B12379E-08AF-A422-F0D3-B18534C32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68" y="1629335"/>
            <a:ext cx="1577000" cy="30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0D99EC6-A1E2-A0BC-A86A-8BAC55DC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tr-TR" b="1">
                <a:ea typeface="+mj-lt"/>
                <a:cs typeface="+mj-lt"/>
              </a:rPr>
              <a:t>Tensorflow</a:t>
            </a:r>
            <a:r>
              <a:rPr lang="tr-TR" b="1" dirty="0">
                <a:ea typeface="+mj-lt"/>
                <a:cs typeface="+mj-lt"/>
              </a:rPr>
              <a:t> </a:t>
            </a:r>
            <a:r>
              <a:rPr lang="tr-TR" b="1">
                <a:ea typeface="+mj-lt"/>
                <a:cs typeface="+mj-lt"/>
              </a:rPr>
              <a:t>with</a:t>
            </a:r>
            <a:r>
              <a:rPr lang="tr-TR" b="1" dirty="0">
                <a:ea typeface="+mj-lt"/>
                <a:cs typeface="+mj-lt"/>
              </a:rPr>
              <a:t> </a:t>
            </a:r>
            <a:r>
              <a:rPr lang="tr-TR" b="1">
                <a:ea typeface="+mj-lt"/>
                <a:cs typeface="+mj-lt"/>
              </a:rPr>
              <a:t>Keras</a:t>
            </a:r>
            <a:r>
              <a:rPr lang="tr-TR" b="1" dirty="0">
                <a:ea typeface="+mj-lt"/>
                <a:cs typeface="+mj-lt"/>
              </a:rPr>
              <a:t> </a:t>
            </a:r>
            <a:r>
              <a:rPr lang="tr-TR" b="1">
                <a:ea typeface="+mj-lt"/>
                <a:cs typeface="+mj-lt"/>
              </a:rPr>
              <a:t>Deep</a:t>
            </a:r>
            <a:r>
              <a:rPr lang="tr-TR" b="1" dirty="0">
                <a:ea typeface="+mj-lt"/>
                <a:cs typeface="+mj-lt"/>
              </a:rPr>
              <a:t> Learning model</a:t>
            </a:r>
            <a:endParaRPr lang="tr-TR" b="1" dirty="0">
              <a:cs typeface="Calibri Light"/>
            </a:endParaRPr>
          </a:p>
          <a:p>
            <a:endParaRPr lang="tr-TR" dirty="0"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7CE8C1-3145-4817-BE4E-326D45BB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2000">
                <a:ea typeface="+mn-lt"/>
                <a:cs typeface="+mn-lt"/>
              </a:rPr>
              <a:t>Using Convolutional Neural Networks, I developed algorithms and models to distinguish between benign and malignant lung cancers. For source code editing, I utilise Colab.</a:t>
            </a:r>
            <a:endParaRPr lang="tr-TR" sz="200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78E68ED9-65DF-4F11-DA19-C6AEF3B2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362824"/>
            <a:ext cx="5150277" cy="19571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9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8558FE-8120-AB54-0ECB-EA46EF97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tr-TR" b="1">
                <a:cs typeface="Calibri Light"/>
              </a:rPr>
              <a:t>Model Information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860B0C-D090-884B-4E7E-6C321380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>
                <a:ea typeface="+mn-lt"/>
                <a:cs typeface="+mn-lt"/>
              </a:rPr>
              <a:t>To use the Tensorflow hub module, the model can be trained with the inception v3 or Mobilenet options. I used the MobileNet model.</a:t>
            </a:r>
            <a:endParaRPr lang="tr-TR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87447768-5A10-0CA9-AE9F-9AB7E13D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892448"/>
            <a:ext cx="6019331" cy="30698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563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2301B90-BEC8-353F-0516-0FE1C2840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tr-TR" sz="5400">
                <a:cs typeface="Calibri Light"/>
              </a:rPr>
              <a:t>Training Model</a:t>
            </a:r>
            <a:endParaRPr lang="tr-TR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622C5C-6DB0-D629-C911-F5520078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2200" dirty="0" err="1">
                <a:ea typeface="+mn-lt"/>
                <a:cs typeface="+mn-lt"/>
              </a:rPr>
              <a:t>Validate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each</a:t>
            </a:r>
            <a:r>
              <a:rPr lang="tr-TR" sz="2200" dirty="0">
                <a:ea typeface="+mn-lt"/>
                <a:cs typeface="+mn-lt"/>
              </a:rPr>
              <a:t> step </a:t>
            </a:r>
            <a:r>
              <a:rPr lang="tr-TR" sz="2200" dirty="0" err="1">
                <a:ea typeface="+mn-lt"/>
                <a:cs typeface="+mn-lt"/>
              </a:rPr>
              <a:t>by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training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the</a:t>
            </a:r>
            <a:r>
              <a:rPr lang="tr-TR" sz="2200" dirty="0">
                <a:ea typeface="+mn-lt"/>
                <a:cs typeface="+mn-lt"/>
              </a:rPr>
              <a:t> model </a:t>
            </a:r>
            <a:r>
              <a:rPr lang="tr-TR" sz="2200" dirty="0" err="1">
                <a:ea typeface="+mn-lt"/>
                <a:cs typeface="+mn-lt"/>
              </a:rPr>
              <a:t>with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the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validation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dataset</a:t>
            </a:r>
            <a:r>
              <a:rPr lang="tr-TR" sz="2200" dirty="0">
                <a:ea typeface="+mn-lt"/>
                <a:cs typeface="+mn-lt"/>
              </a:rPr>
              <a:t>. I </a:t>
            </a:r>
            <a:r>
              <a:rPr lang="tr-TR" sz="2200" dirty="0" err="1">
                <a:ea typeface="+mn-lt"/>
                <a:cs typeface="+mn-lt"/>
              </a:rPr>
              <a:t>achieve</a:t>
            </a:r>
            <a:r>
              <a:rPr lang="tr-TR" sz="2200" dirty="0">
                <a:ea typeface="+mn-lt"/>
                <a:cs typeface="+mn-lt"/>
              </a:rPr>
              <a:t> 99% </a:t>
            </a:r>
            <a:r>
              <a:rPr lang="tr-TR" sz="2200" dirty="0" err="1">
                <a:ea typeface="+mn-lt"/>
                <a:cs typeface="+mn-lt"/>
              </a:rPr>
              <a:t>accuracy</a:t>
            </a:r>
            <a:r>
              <a:rPr lang="tr-TR" sz="2200" dirty="0">
                <a:ea typeface="+mn-lt"/>
                <a:cs typeface="+mn-lt"/>
              </a:rPr>
              <a:t> </a:t>
            </a:r>
            <a:r>
              <a:rPr lang="tr-TR" sz="2200" dirty="0" err="1">
                <a:ea typeface="+mn-lt"/>
                <a:cs typeface="+mn-lt"/>
              </a:rPr>
              <a:t>after</a:t>
            </a:r>
            <a:r>
              <a:rPr lang="tr-TR" sz="2200" dirty="0">
                <a:ea typeface="+mn-lt"/>
                <a:cs typeface="+mn-lt"/>
              </a:rPr>
              <a:t> 15 </a:t>
            </a:r>
            <a:r>
              <a:rPr lang="tr-TR" sz="2200" dirty="0" err="1">
                <a:ea typeface="+mn-lt"/>
                <a:cs typeface="+mn-lt"/>
              </a:rPr>
              <a:t>epochs</a:t>
            </a:r>
            <a:endParaRPr lang="tr-TR" sz="2200" dirty="0">
              <a:ea typeface="+mn-lt"/>
              <a:cs typeface="+mn-lt"/>
            </a:endParaRP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21392F45-65B4-FC30-A8BE-7B3D4EE8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37588"/>
            <a:ext cx="6903720" cy="3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1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9FBBCD-BD72-2570-9DBF-985E04E1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cs typeface="Calibri Light"/>
              </a:rPr>
              <a:t>Graph</a:t>
            </a:r>
            <a:r>
              <a:rPr lang="tr-TR" b="1" dirty="0">
                <a:cs typeface="Calibri Light"/>
              </a:rPr>
              <a:t> </a:t>
            </a:r>
            <a:r>
              <a:rPr lang="tr-TR" b="1" dirty="0" err="1">
                <a:cs typeface="Calibri Light"/>
              </a:rPr>
              <a:t>Results</a:t>
            </a:r>
            <a:endParaRPr lang="tr-TR">
              <a:cs typeface="Calibri Light" panose="020F0302020204030204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30C4D76C-E925-E420-505B-74861217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595" y="1780125"/>
            <a:ext cx="8911097" cy="3975304"/>
          </a:xfrm>
        </p:spPr>
      </p:pic>
    </p:spTree>
    <p:extLst>
      <p:ext uri="{BB962C8B-B14F-4D97-AF65-F5344CB8AC3E}">
        <p14:creationId xmlns:p14="http://schemas.microsoft.com/office/powerpoint/2010/main" val="59942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3AFAD5E-9628-4731-942E-6444552E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Timeline</a:t>
            </a:r>
            <a:endParaRPr lang="en-US" sz="2600" b="1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B4E8D013-7429-4421-922E-3A2F98116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2504" y="961812"/>
            <a:ext cx="4080391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8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5" descr="kişi, poz, açık hava, grup içeren bir resim&#10;&#10;Açıklama otomatik olarak oluşturuldu">
            <a:extLst>
              <a:ext uri="{FF2B5EF4-FFF2-40B4-BE49-F238E27FC236}">
                <a16:creationId xmlns:a16="http://schemas.microsoft.com/office/drawing/2014/main" id="{4081811A-A2B1-4E92-BD44-491BD5DE5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B884D3-E149-437E-9E74-5EE678E8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9" y="5543643"/>
            <a:ext cx="8856058" cy="4797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emretaskn57@gmail.com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4C3E542-4108-4B88-ACA6-B09758FD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 for listening!</a:t>
            </a:r>
            <a:endParaRPr lang="en-US" sz="5400" b="1" dirty="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549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F3E208D-B71E-4454-A530-A173325D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tr-TR" sz="4000" b="1" dirty="0" err="1">
                <a:cs typeface="Calibri Light"/>
              </a:rPr>
              <a:t>Goal-Motivation</a:t>
            </a:r>
            <a:endParaRPr lang="tr-TR" sz="4000" b="1" dirty="0" err="1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B4B8ED-5F4A-4D1B-B1C9-39D81ADA6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>
                <a:ea typeface="+mn-lt"/>
                <a:cs typeface="+mn-lt"/>
              </a:rPr>
              <a:t>Developing a mobile application to assist pathologists in diagnosing lung cancer.</a:t>
            </a:r>
          </a:p>
          <a:p>
            <a:endParaRPr lang="tr-TR" sz="2000">
              <a:cs typeface="Calibri"/>
            </a:endParaRPr>
          </a:p>
        </p:txBody>
      </p:sp>
      <p:pic>
        <p:nvPicPr>
          <p:cNvPr id="4" name="Resim 4" descr="kişi, iç mekan, çalışma masası içeren bir resim&#10;&#10;Açıklama otomatik olarak oluşturuldu">
            <a:extLst>
              <a:ext uri="{FF2B5EF4-FFF2-40B4-BE49-F238E27FC236}">
                <a16:creationId xmlns:a16="http://schemas.microsoft.com/office/drawing/2014/main" id="{F37B1BA0-B1C0-444D-9A2B-62F968BF0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6" r="2" b="2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Resim 5" descr="metin, kişi, dizüstü, bilgisayar içeren bir resim&#10;&#10;Açıklama otomatik olarak oluşturuldu">
            <a:extLst>
              <a:ext uri="{FF2B5EF4-FFF2-40B4-BE49-F238E27FC236}">
                <a16:creationId xmlns:a16="http://schemas.microsoft.com/office/drawing/2014/main" id="{A7560A82-DE81-4854-96BA-03E3AED9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9" r="-2" b="16853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4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C2DC4F3A-F124-41F6-AD1B-DC57C13B5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tr-TR" sz="4000" b="1" dirty="0">
                <a:cs typeface="Calibri Light"/>
              </a:rPr>
              <a:t>Market Analysis</a:t>
            </a:r>
            <a:endParaRPr lang="tr-TR" sz="4000" b="1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18F61BCC-F806-41F9-9215-E4ADFCCC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755210"/>
            <a:ext cx="1846470" cy="55394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643586-ED7B-47F4-941C-FF5BD9414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endParaRPr lang="en-US" sz="2400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634BC948-7614-4C1B-ABEE-57313849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19" y="2102491"/>
            <a:ext cx="1809749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4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, elektronik eşyalar, vitrin, farklı içeren bir resim&#10;&#10;Açıklama otomatik olarak oluşturuldu">
            <a:extLst>
              <a:ext uri="{FF2B5EF4-FFF2-40B4-BE49-F238E27FC236}">
                <a16:creationId xmlns:a16="http://schemas.microsoft.com/office/drawing/2014/main" id="{B3BDEF54-8AE7-4318-AD3E-DC391CD48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4" r="-2" b="1678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Resim 5" descr="kişi içeren bir resim&#10;&#10;Açıklama otomatik olarak oluşturuldu">
            <a:extLst>
              <a:ext uri="{FF2B5EF4-FFF2-40B4-BE49-F238E27FC236}">
                <a16:creationId xmlns:a16="http://schemas.microsoft.com/office/drawing/2014/main" id="{C3FE5970-B3D0-48E3-B62E-9E1025BC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72" r="1" b="1528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66FB869-21BB-4C15-A51B-B35F14DC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tr-TR" b="1" dirty="0" err="1">
                <a:cs typeface="Calibri Light"/>
              </a:rPr>
              <a:t>Benefits</a:t>
            </a:r>
            <a:endParaRPr lang="tr-TR" b="1" dirty="0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F68988-CB05-42DD-9DBD-3D56B796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dirty="0">
                <a:ea typeface="+mn-lt"/>
                <a:cs typeface="+mn-lt"/>
              </a:rPr>
              <a:t>Can be </a:t>
            </a:r>
            <a:r>
              <a:rPr lang="tr-TR" sz="2000" dirty="0" err="1">
                <a:ea typeface="+mn-lt"/>
                <a:cs typeface="+mn-lt"/>
              </a:rPr>
              <a:t>carried</a:t>
            </a:r>
            <a:r>
              <a:rPr lang="tr-TR" sz="2000" dirty="0">
                <a:ea typeface="+mn-lt"/>
                <a:cs typeface="+mn-lt"/>
              </a:rPr>
              <a:t> in </a:t>
            </a:r>
            <a:r>
              <a:rPr lang="tr-TR" sz="2000" dirty="0" err="1">
                <a:ea typeface="+mn-lt"/>
                <a:cs typeface="+mn-lt"/>
              </a:rPr>
              <a:t>pocket</a:t>
            </a:r>
            <a:endParaRPr lang="tr-TR" sz="2000" dirty="0">
              <a:ea typeface="+mn-lt"/>
              <a:cs typeface="+mn-lt"/>
            </a:endParaRPr>
          </a:p>
          <a:p>
            <a:endParaRPr lang="tr-TR" sz="2000">
              <a:cs typeface="Calibri"/>
            </a:endParaRPr>
          </a:p>
          <a:p>
            <a:r>
              <a:rPr lang="tr-TR" sz="2000" dirty="0" err="1">
                <a:ea typeface="+mn-lt"/>
                <a:cs typeface="+mn-lt"/>
              </a:rPr>
              <a:t>Easy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to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access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and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use</a:t>
            </a:r>
            <a:endParaRPr lang="tr-TR" sz="2000">
              <a:ea typeface="+mn-lt"/>
              <a:cs typeface="+mn-lt"/>
            </a:endParaRPr>
          </a:p>
          <a:p>
            <a:endParaRPr lang="tr-TR" sz="2000">
              <a:ea typeface="+mn-lt"/>
              <a:cs typeface="+mn-lt"/>
            </a:endParaRPr>
          </a:p>
          <a:p>
            <a:r>
              <a:rPr lang="tr-TR" sz="2000" dirty="0" err="1">
                <a:ea typeface="+mn-lt"/>
                <a:cs typeface="+mn-lt"/>
              </a:rPr>
              <a:t>Beneficial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for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human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health</a:t>
            </a:r>
            <a:r>
              <a:rPr lang="tr-TR" sz="20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752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FCD995E-7FA6-15C6-DD95-877A405B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tr-TR" b="1" dirty="0">
                <a:cs typeface="Calibri Light"/>
              </a:rPr>
              <a:t>First </a:t>
            </a:r>
            <a:r>
              <a:rPr lang="tr-TR" b="1" dirty="0" err="1">
                <a:cs typeface="Calibri Light"/>
              </a:rPr>
              <a:t>semester</a:t>
            </a:r>
            <a:endParaRPr lang="tr-TR" b="1">
              <a:cs typeface="Calibri Ligh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8F50BD-1A04-26BD-11ED-4B018159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5935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dirty="0">
                <a:ea typeface="+mn-lt"/>
                <a:cs typeface="+mn-lt"/>
              </a:rPr>
              <a:t>Data </a:t>
            </a:r>
            <a:r>
              <a:rPr lang="tr-TR" sz="2000" dirty="0" err="1">
                <a:ea typeface="+mn-lt"/>
                <a:cs typeface="+mn-lt"/>
              </a:rPr>
              <a:t>prepared</a:t>
            </a:r>
            <a:endParaRPr lang="tr-TR" sz="2000" dirty="0">
              <a:ea typeface="+mn-lt"/>
              <a:cs typeface="+mn-lt"/>
            </a:endParaRPr>
          </a:p>
          <a:p>
            <a:r>
              <a:rPr lang="tr-TR" sz="2000" dirty="0">
                <a:cs typeface="Calibri"/>
              </a:rPr>
              <a:t>TUBITAK 2209-A</a:t>
            </a:r>
          </a:p>
          <a:p>
            <a:r>
              <a:rPr lang="tr-TR" sz="2000" dirty="0">
                <a:ea typeface="+mn-lt"/>
                <a:cs typeface="+mn-lt"/>
              </a:rPr>
              <a:t>I </a:t>
            </a:r>
            <a:r>
              <a:rPr lang="tr-TR" sz="2000" dirty="0" err="1">
                <a:ea typeface="+mn-lt"/>
                <a:cs typeface="+mn-lt"/>
              </a:rPr>
              <a:t>created</a:t>
            </a:r>
            <a:r>
              <a:rPr lang="tr-TR" sz="2000" dirty="0">
                <a:ea typeface="+mn-lt"/>
                <a:cs typeface="+mn-lt"/>
              </a:rPr>
              <a:t> </a:t>
            </a:r>
            <a:r>
              <a:rPr lang="tr-TR" sz="2000" dirty="0" err="1">
                <a:ea typeface="+mn-lt"/>
                <a:cs typeface="+mn-lt"/>
              </a:rPr>
              <a:t>the</a:t>
            </a:r>
            <a:r>
              <a:rPr lang="tr-TR" sz="2000" dirty="0">
                <a:ea typeface="+mn-lt"/>
                <a:cs typeface="+mn-lt"/>
              </a:rPr>
              <a:t> </a:t>
            </a:r>
            <a:r>
              <a:rPr lang="tr-TR" sz="2000" dirty="0" err="1">
                <a:ea typeface="+mn-lt"/>
                <a:cs typeface="+mn-lt"/>
              </a:rPr>
              <a:t>environment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for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development</a:t>
            </a:r>
            <a:endParaRPr lang="tr-TR" sz="2000" dirty="0">
              <a:ea typeface="+mn-lt"/>
              <a:cs typeface="+mn-lt"/>
            </a:endParaRPr>
          </a:p>
          <a:p>
            <a:r>
              <a:rPr lang="tr-TR" sz="2000" dirty="0">
                <a:ea typeface="+mn-lt"/>
                <a:cs typeface="+mn-lt"/>
              </a:rPr>
              <a:t>I </a:t>
            </a:r>
            <a:r>
              <a:rPr lang="tr-TR" sz="2000" dirty="0" err="1">
                <a:ea typeface="+mn-lt"/>
                <a:cs typeface="+mn-lt"/>
              </a:rPr>
              <a:t>created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the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prototype</a:t>
            </a:r>
            <a:r>
              <a:rPr lang="tr-TR" sz="2000" dirty="0">
                <a:ea typeface="+mn-lt"/>
                <a:cs typeface="+mn-lt"/>
              </a:rPr>
              <a:t> of </a:t>
            </a:r>
            <a:r>
              <a:rPr lang="tr-TR" sz="2000" dirty="0" err="1">
                <a:ea typeface="+mn-lt"/>
                <a:cs typeface="+mn-lt"/>
              </a:rPr>
              <a:t>the</a:t>
            </a:r>
            <a:r>
              <a:rPr lang="tr-TR" sz="2000" dirty="0">
                <a:ea typeface="+mn-lt"/>
                <a:cs typeface="+mn-lt"/>
              </a:rPr>
              <a:t> mobile </a:t>
            </a:r>
            <a:r>
              <a:rPr lang="tr-TR" sz="2000" dirty="0" err="1">
                <a:ea typeface="+mn-lt"/>
                <a:cs typeface="+mn-lt"/>
              </a:rPr>
              <a:t>app</a:t>
            </a:r>
            <a:endParaRPr lang="tr-TR" sz="2000" dirty="0">
              <a:ea typeface="+mn-lt"/>
              <a:cs typeface="+mn-lt"/>
            </a:endParaRPr>
          </a:p>
          <a:p>
            <a:r>
              <a:rPr lang="tr-TR" sz="2000" dirty="0">
                <a:ea typeface="+mn-lt"/>
                <a:cs typeface="+mn-lt"/>
              </a:rPr>
              <a:t>Second </a:t>
            </a:r>
            <a:r>
              <a:rPr lang="tr-TR" sz="2000" dirty="0" err="1">
                <a:ea typeface="+mn-lt"/>
                <a:cs typeface="+mn-lt"/>
              </a:rPr>
              <a:t>semester</a:t>
            </a:r>
            <a:r>
              <a:rPr lang="tr-TR" sz="2000" dirty="0">
                <a:ea typeface="+mn-lt"/>
                <a:cs typeface="+mn-lt"/>
              </a:rPr>
              <a:t> TUBITAK 2242 </a:t>
            </a:r>
            <a:r>
              <a:rPr lang="tr-TR" sz="2000" dirty="0" err="1">
                <a:ea typeface="+mn-lt"/>
                <a:cs typeface="+mn-lt"/>
              </a:rPr>
              <a:t>was</a:t>
            </a:r>
            <a:r>
              <a:rPr lang="tr-TR" sz="2000" dirty="0">
                <a:ea typeface="+mn-lt"/>
                <a:cs typeface="+mn-lt"/>
              </a:rPr>
              <a:t>  </a:t>
            </a:r>
            <a:r>
              <a:rPr lang="tr-TR" sz="2000" dirty="0" err="1">
                <a:ea typeface="+mn-lt"/>
                <a:cs typeface="+mn-lt"/>
              </a:rPr>
              <a:t>also</a:t>
            </a:r>
            <a:r>
              <a:rPr lang="tr-TR" sz="2000" dirty="0">
                <a:ea typeface="+mn-lt"/>
                <a:cs typeface="+mn-lt"/>
              </a:rPr>
              <a:t> </a:t>
            </a:r>
            <a:r>
              <a:rPr lang="tr-TR" sz="2000" dirty="0" err="1">
                <a:ea typeface="+mn-lt"/>
                <a:cs typeface="+mn-lt"/>
              </a:rPr>
              <a:t>applied</a:t>
            </a:r>
            <a:endParaRPr lang="tr-TR" sz="2000" dirty="0" err="1"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Resim 7">
            <a:extLst>
              <a:ext uri="{FF2B5EF4-FFF2-40B4-BE49-F238E27FC236}">
                <a16:creationId xmlns:a16="http://schemas.microsoft.com/office/drawing/2014/main" id="{D17B8BF1-DFB0-A535-DC8F-9F8B9EB2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554" y="240253"/>
            <a:ext cx="2160000" cy="2160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Resim 4">
            <a:extLst>
              <a:ext uri="{FF2B5EF4-FFF2-40B4-BE49-F238E27FC236}">
                <a16:creationId xmlns:a16="http://schemas.microsoft.com/office/drawing/2014/main" id="{29BB5D8E-42A5-18D8-AE27-DF663139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39" y="3114580"/>
            <a:ext cx="1528199" cy="2160000"/>
          </a:xfrm>
          <a:prstGeom prst="rect">
            <a:avLst/>
          </a:prstGeom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3300EDF-13CD-0F00-7B38-ED644112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385" y="4573831"/>
            <a:ext cx="1819084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ECCB2C3-BFD4-FD9F-01D3-E346115E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cs typeface="Calibri Light"/>
              </a:rPr>
              <a:t>Data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DBFBE9F-48F1-3DB5-FB65-0B7129A0904E}"/>
              </a:ext>
            </a:extLst>
          </p:cNvPr>
          <p:cNvSpPr txBox="1"/>
          <p:nvPr/>
        </p:nvSpPr>
        <p:spPr>
          <a:xfrm>
            <a:off x="971368" y="2711395"/>
            <a:ext cx="4114801" cy="34655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data was downloaded from the </a:t>
            </a:r>
            <a:r>
              <a:rPr lang="en-US" sz="2000" dirty="0" err="1"/>
              <a:t>kaggle</a:t>
            </a:r>
            <a:r>
              <a:rPr lang="en-US" sz="2000" dirty="0"/>
              <a:t> as 10,000 malignant and 5,000 benign images.</a:t>
            </a:r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8DA64229-497E-EEEC-F3E3-DDC5C0A26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26" r="2" b="462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7" name="Resim 7" descr="mor, kapat, porselen içeren bir resim&#10;&#10;Açıklama otomatik olarak oluşturuldu">
            <a:extLst>
              <a:ext uri="{FF2B5EF4-FFF2-40B4-BE49-F238E27FC236}">
                <a16:creationId xmlns:a16="http://schemas.microsoft.com/office/drawing/2014/main" id="{65D94AF9-E4BA-E8F8-7035-7D64A7BBD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" b="4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E6A7F41D-C4AA-1561-5444-8168FCC4B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422" r="13734" b="1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322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F9B0541-71A0-7B7F-5868-432684C0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tr-TR" sz="4000" b="1" dirty="0">
                <a:cs typeface="Calibri Light"/>
              </a:rPr>
              <a:t>Android </a:t>
            </a:r>
            <a:r>
              <a:rPr lang="tr-TR" sz="4000" b="1" dirty="0" err="1">
                <a:cs typeface="Calibri Light"/>
              </a:rPr>
              <a:t>App</a:t>
            </a:r>
            <a:r>
              <a:rPr lang="tr-TR" sz="4000" b="1" dirty="0">
                <a:cs typeface="Calibri Light"/>
              </a:rPr>
              <a:t> </a:t>
            </a:r>
            <a:r>
              <a:rPr lang="tr-TR" sz="4000" b="1" dirty="0" err="1">
                <a:cs typeface="Calibri Light"/>
              </a:rPr>
              <a:t>Part</a:t>
            </a:r>
            <a:endParaRPr lang="tr-TR" sz="4000" b="1" dirty="0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4FF192-E80D-5699-75F1-9EE40BED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Mobile application was developed in the android studio environment using the </a:t>
            </a:r>
            <a:r>
              <a:rPr lang="en-US" sz="2000" dirty="0" err="1">
                <a:ea typeface="+mn-lt"/>
                <a:cs typeface="+mn-lt"/>
              </a:rPr>
              <a:t>kotlin</a:t>
            </a:r>
            <a:r>
              <a:rPr lang="en-US" sz="2000" dirty="0">
                <a:ea typeface="+mn-lt"/>
                <a:cs typeface="+mn-lt"/>
              </a:rPr>
              <a:t> language.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F88CCA73-EED8-4746-DD4C-3C956B727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" r="-4" b="-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903536CC-59E5-9261-7AB5-C9EF1B39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2" b="-4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17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4716F37-47AC-4DA4-AAB0-7C13ADD5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Mobile App Interface</a:t>
            </a:r>
            <a:endParaRPr lang="en-US" sz="2600" b="1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9" name="Resim 9">
            <a:extLst>
              <a:ext uri="{FF2B5EF4-FFF2-40B4-BE49-F238E27FC236}">
                <a16:creationId xmlns:a16="http://schemas.microsoft.com/office/drawing/2014/main" id="{26A73C8F-B396-0416-6DE7-59A0AC8B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45" y="1850922"/>
            <a:ext cx="1892491" cy="3340511"/>
          </a:xfrm>
          <a:prstGeom prst="rect">
            <a:avLst/>
          </a:prstGeom>
        </p:spPr>
      </p:pic>
      <p:pic>
        <p:nvPicPr>
          <p:cNvPr id="13" name="Resim 13">
            <a:extLst>
              <a:ext uri="{FF2B5EF4-FFF2-40B4-BE49-F238E27FC236}">
                <a16:creationId xmlns:a16="http://schemas.microsoft.com/office/drawing/2014/main" id="{465CA656-C599-C29F-FC14-231AD5596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7102" y="510561"/>
            <a:ext cx="5681568" cy="5826176"/>
          </a:xfrm>
        </p:spPr>
      </p:pic>
    </p:spTree>
    <p:extLst>
      <p:ext uri="{BB962C8B-B14F-4D97-AF65-F5344CB8AC3E}">
        <p14:creationId xmlns:p14="http://schemas.microsoft.com/office/powerpoint/2010/main" val="82821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0319E4-35DA-A23C-46F4-E0D87826F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tr-TR" b="1" dirty="0" err="1">
                <a:cs typeface="Calibri Light"/>
              </a:rPr>
              <a:t>Building</a:t>
            </a:r>
            <a:r>
              <a:rPr lang="tr-TR" b="1" dirty="0">
                <a:cs typeface="Calibri Light"/>
              </a:rPr>
              <a:t> Model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6CE114-4FAC-B72D-609C-C74F07A0B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tr-TR" sz="2000">
                <a:ea typeface="+mn-lt"/>
                <a:cs typeface="+mn-lt"/>
              </a:rPr>
              <a:t>TensorFlow and Keras are used to build and create a machine learning model.</a:t>
            </a:r>
            <a:endParaRPr lang="tr-TR" sz="2000">
              <a:cs typeface="Calibri"/>
            </a:endParaRPr>
          </a:p>
          <a:p>
            <a:pPr marL="457200" indent="-457200"/>
            <a:endParaRPr lang="tr-TR" sz="2000">
              <a:cs typeface="Calibri"/>
            </a:endParaRPr>
          </a:p>
          <a:p>
            <a:pPr marL="457200" indent="-457200"/>
            <a:r>
              <a:rPr lang="tr-TR" sz="2000">
                <a:ea typeface="+mn-lt"/>
                <a:cs typeface="+mn-lt"/>
              </a:rPr>
              <a:t>TFLite is used to deploy the model to an Android application.</a:t>
            </a:r>
            <a:endParaRPr lang="tr-TR" sz="2000">
              <a:cs typeface="Calibri"/>
            </a:endParaRPr>
          </a:p>
          <a:p>
            <a:pPr marL="457200" indent="-457200"/>
            <a:endParaRPr lang="tr-TR" sz="2000">
              <a:cs typeface="Calibri"/>
            </a:endParaRPr>
          </a:p>
          <a:p>
            <a:endParaRPr lang="tr-TR" sz="2000">
              <a:cs typeface="Calibri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5F6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8581BC0A-033A-2B82-8380-433903DB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66" y="694945"/>
            <a:ext cx="4092644" cy="2322576"/>
          </a:xfrm>
          <a:prstGeom prst="rect">
            <a:avLst/>
          </a:prstGeom>
        </p:spPr>
      </p:pic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5">
            <a:extLst>
              <a:ext uri="{FF2B5EF4-FFF2-40B4-BE49-F238E27FC236}">
                <a16:creationId xmlns:a16="http://schemas.microsoft.com/office/drawing/2014/main" id="{89635126-334F-113E-AC16-A75E81E9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68" y="3999586"/>
            <a:ext cx="4206240" cy="17666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1412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Ofis Teması</vt:lpstr>
      <vt:lpstr>Clinical Support Mobile Application Development for Histopathology Images of Lung Cancer   </vt:lpstr>
      <vt:lpstr>Goal-Motivation</vt:lpstr>
      <vt:lpstr>Market Analysis</vt:lpstr>
      <vt:lpstr>Benefits</vt:lpstr>
      <vt:lpstr>First semester</vt:lpstr>
      <vt:lpstr>Data</vt:lpstr>
      <vt:lpstr>Android App Part</vt:lpstr>
      <vt:lpstr>Mobile App Interface</vt:lpstr>
      <vt:lpstr>Building Model</vt:lpstr>
      <vt:lpstr>Tensorflow with Keras Deep Learning model </vt:lpstr>
      <vt:lpstr>Model Information</vt:lpstr>
      <vt:lpstr>Training Model</vt:lpstr>
      <vt:lpstr>Graph Results</vt:lpstr>
      <vt:lpstr>Timeline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268</cp:revision>
  <dcterms:created xsi:type="dcterms:W3CDTF">2022-01-27T20:37:37Z</dcterms:created>
  <dcterms:modified xsi:type="dcterms:W3CDTF">2022-06-19T20:23:51Z</dcterms:modified>
</cp:coreProperties>
</file>